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84" r:id="rId10"/>
    <p:sldId id="286" r:id="rId11"/>
    <p:sldId id="287" r:id="rId12"/>
    <p:sldId id="288" r:id="rId13"/>
    <p:sldId id="295" r:id="rId14"/>
    <p:sldId id="265" r:id="rId15"/>
    <p:sldId id="278" r:id="rId16"/>
    <p:sldId id="279" r:id="rId17"/>
    <p:sldId id="294" r:id="rId18"/>
    <p:sldId id="266" r:id="rId19"/>
    <p:sldId id="289" r:id="rId20"/>
    <p:sldId id="290" r:id="rId21"/>
    <p:sldId id="291" r:id="rId22"/>
    <p:sldId id="267" r:id="rId23"/>
    <p:sldId id="281" r:id="rId24"/>
    <p:sldId id="268" r:id="rId25"/>
    <p:sldId id="269" r:id="rId26"/>
    <p:sldId id="280" r:id="rId27"/>
    <p:sldId id="285" r:id="rId28"/>
    <p:sldId id="282" r:id="rId29"/>
    <p:sldId id="270" r:id="rId30"/>
    <p:sldId id="271" r:id="rId31"/>
    <p:sldId id="272" r:id="rId32"/>
    <p:sldId id="292" r:id="rId33"/>
    <p:sldId id="293" r:id="rId34"/>
    <p:sldId id="296" r:id="rId35"/>
    <p:sldId id="297" r:id="rId36"/>
    <p:sldId id="274" r:id="rId37"/>
    <p:sldId id="283" r:id="rId38"/>
    <p:sldId id="275" r:id="rId39"/>
    <p:sldId id="276" r:id="rId40"/>
    <p:sldId id="298"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4" autoAdjust="0"/>
    <p:restoredTop sz="94624" autoAdjust="0"/>
  </p:normalViewPr>
  <p:slideViewPr>
    <p:cSldViewPr>
      <p:cViewPr>
        <p:scale>
          <a:sx n="86" d="100"/>
          <a:sy n="86" d="100"/>
        </p:scale>
        <p:origin x="-91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77D10-5901-4F50-8EAA-E4EF214085B0}" type="datetimeFigureOut">
              <a:rPr lang="el-GR" smtClean="0"/>
              <a:pPr/>
              <a:t>02/02/2017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7D933-AE5C-4C0D-9411-D2FFE41B3CA5}" type="slidenum">
              <a:rPr lang="el-GR" smtClean="0"/>
              <a:pPr/>
              <a:t>‹#›</a:t>
            </a:fld>
            <a:endParaRPr lang="el-GR"/>
          </a:p>
        </p:txBody>
      </p:sp>
    </p:spTree>
    <p:extLst>
      <p:ext uri="{BB962C8B-B14F-4D97-AF65-F5344CB8AC3E}">
        <p14:creationId xmlns="" xmlns:p14="http://schemas.microsoft.com/office/powerpoint/2010/main" val="71815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AF7D933-AE5C-4C0D-9411-D2FFE41B3CA5}"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FE4886-919D-4F39-AFE0-DB69118C6EAE}" type="datetimeFigureOut">
              <a:rPr lang="el-GR" smtClean="0"/>
              <a:pPr/>
              <a:t>02/02/2017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EB9CB9-229B-48EC-9636-3199668029A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E4886-919D-4F39-AFE0-DB69118C6EAE}" type="datetimeFigureOut">
              <a:rPr lang="el-GR" smtClean="0"/>
              <a:pPr/>
              <a:t>02/02/2017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B9CB9-229B-48EC-9636-3199668029A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3857628"/>
            <a:ext cx="7772400" cy="742954"/>
          </a:xfrm>
        </p:spPr>
        <p:txBody>
          <a:bodyPr>
            <a:normAutofit/>
          </a:bodyPr>
          <a:lstStyle/>
          <a:p>
            <a:r>
              <a:rPr lang="el-GR" sz="3200" dirty="0" smtClean="0"/>
              <a:t>Γενική Συνέλευση 4/2/2017</a:t>
            </a:r>
            <a:endParaRPr lang="el-GR" sz="3200" dirty="0"/>
          </a:p>
        </p:txBody>
      </p:sp>
      <p:sp>
        <p:nvSpPr>
          <p:cNvPr id="3" name="2 - Υπότιτλος"/>
          <p:cNvSpPr>
            <a:spLocks noGrp="1"/>
          </p:cNvSpPr>
          <p:nvPr>
            <p:ph type="subTitle" idx="1"/>
          </p:nvPr>
        </p:nvSpPr>
        <p:spPr>
          <a:xfrm>
            <a:off x="1357290" y="5000636"/>
            <a:ext cx="6400800" cy="1185874"/>
          </a:xfrm>
        </p:spPr>
        <p:txBody>
          <a:bodyPr>
            <a:normAutofit fontScale="32500" lnSpcReduction="20000"/>
          </a:bodyPr>
          <a:lstStyle/>
          <a:p>
            <a:r>
              <a:rPr lang="el-GR" sz="6700" dirty="0" smtClean="0">
                <a:solidFill>
                  <a:schemeClr val="tx1"/>
                </a:solidFill>
              </a:rPr>
              <a:t>Απολογισμός δράσεων</a:t>
            </a:r>
          </a:p>
          <a:p>
            <a:r>
              <a:rPr lang="el-GR" sz="6700" dirty="0" smtClean="0">
                <a:solidFill>
                  <a:schemeClr val="tx1"/>
                </a:solidFill>
              </a:rPr>
              <a:t>Διοικητικού Συμβουλίου – μελών Σ.ΕΠ.Ε. Κω </a:t>
            </a:r>
          </a:p>
          <a:p>
            <a:endParaRPr lang="el-GR" dirty="0" smtClean="0"/>
          </a:p>
          <a:p>
            <a:r>
              <a:rPr lang="el-GR" dirty="0" smtClean="0"/>
              <a:t> </a:t>
            </a:r>
          </a:p>
          <a:p>
            <a:endParaRPr lang="el-GR" dirty="0"/>
          </a:p>
        </p:txBody>
      </p:sp>
      <p:pic>
        <p:nvPicPr>
          <p:cNvPr id="4" name="3 - Εικόνα" descr="12226758_10207920749959863_402969770_n.jpg"/>
          <p:cNvPicPr>
            <a:picLocks noChangeAspect="1"/>
          </p:cNvPicPr>
          <p:nvPr/>
        </p:nvPicPr>
        <p:blipFill>
          <a:blip r:embed="rId3"/>
          <a:stretch>
            <a:fillRect/>
          </a:stretch>
        </p:blipFill>
        <p:spPr>
          <a:xfrm>
            <a:off x="2643174" y="428604"/>
            <a:ext cx="4172708" cy="3571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ITT BERLIN</a:t>
            </a:r>
            <a:endParaRPr lang="el-GR" dirty="0"/>
          </a:p>
        </p:txBody>
      </p:sp>
      <p:pic>
        <p:nvPicPr>
          <p:cNvPr id="4" name="3 - Θέση περιεχομένου" descr="16443700_432348523823147_1502828695_n.jpg"/>
          <p:cNvPicPr>
            <a:picLocks noGrp="1" noChangeAspect="1"/>
          </p:cNvPicPr>
          <p:nvPr>
            <p:ph idx="1"/>
          </p:nvPr>
        </p:nvPicPr>
        <p:blipFill>
          <a:blip r:embed="rId2"/>
          <a:stretch>
            <a:fillRect/>
          </a:stretch>
        </p:blipFill>
        <p:spPr>
          <a:xfrm>
            <a:off x="563767" y="1600200"/>
            <a:ext cx="8016466"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BIT MILAN 2016</a:t>
            </a:r>
            <a:endParaRPr lang="el-GR" dirty="0"/>
          </a:p>
        </p:txBody>
      </p:sp>
      <p:pic>
        <p:nvPicPr>
          <p:cNvPr id="4" name="3 - Θέση περιεχομένου" descr="16443639_432349327156400_681312063_n.jpg"/>
          <p:cNvPicPr>
            <a:picLocks noGrp="1" noChangeAspect="1"/>
          </p:cNvPicPr>
          <p:nvPr>
            <p:ph idx="1"/>
          </p:nvPr>
        </p:nvPicPr>
        <p:blipFill>
          <a:blip r:embed="rId2"/>
          <a:stretch>
            <a:fillRect/>
          </a:stretch>
        </p:blipFill>
        <p:spPr>
          <a:xfrm>
            <a:off x="1145793" y="1928802"/>
            <a:ext cx="6706211" cy="378621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ITT BERLIN</a:t>
            </a:r>
            <a:endParaRPr lang="el-GR" dirty="0"/>
          </a:p>
        </p:txBody>
      </p:sp>
      <p:pic>
        <p:nvPicPr>
          <p:cNvPr id="4" name="3 - Θέση περιεχομένου" descr="16507790_432349080489758_411503459_n.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ITT BERLIN</a:t>
            </a:r>
            <a:endParaRPr lang="el-GR" dirty="0"/>
          </a:p>
        </p:txBody>
      </p:sp>
      <p:pic>
        <p:nvPicPr>
          <p:cNvPr id="4" name="3 - Θέση περιεχομένου" descr="DSC_8943.JPG"/>
          <p:cNvPicPr>
            <a:picLocks noGrp="1" noChangeAspect="1"/>
          </p:cNvPicPr>
          <p:nvPr>
            <p:ph idx="1"/>
          </p:nvPr>
        </p:nvPicPr>
        <p:blipFill>
          <a:blip r:embed="rId2" cstate="print"/>
          <a:stretch>
            <a:fillRect/>
          </a:stretch>
        </p:blipFill>
        <p:spPr>
          <a:xfrm>
            <a:off x="1182035" y="1689100"/>
            <a:ext cx="6779929"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71472" y="1166843"/>
            <a:ext cx="8001056" cy="5262979"/>
          </a:xfrm>
          <a:prstGeom prst="rect">
            <a:avLst/>
          </a:prstGeom>
        </p:spPr>
        <p:txBody>
          <a:bodyPr wrap="square">
            <a:spAutoFit/>
          </a:bodyPr>
          <a:lstStyle/>
          <a:p>
            <a:pPr marL="342900" lvl="0" indent="-342900" algn="just">
              <a:buFont typeface="Arial" pitchFamily="34" charset="0"/>
              <a:buChar char="•"/>
            </a:pPr>
            <a:r>
              <a:rPr lang="el-GR" sz="2400" dirty="0" smtClean="0"/>
              <a:t>Εξασφαλίσαμε έκπτωση</a:t>
            </a:r>
            <a:r>
              <a:rPr lang="en-US" sz="2400" dirty="0" smtClean="0"/>
              <a:t> </a:t>
            </a:r>
            <a:r>
              <a:rPr lang="el-GR" sz="2400" dirty="0" smtClean="0"/>
              <a:t>για </a:t>
            </a:r>
            <a:r>
              <a:rPr lang="el-GR" sz="2400" dirty="0"/>
              <a:t>τα μέλη του ΣΕΠΕΚΩ στα προγράμματα της </a:t>
            </a:r>
            <a:r>
              <a:rPr lang="el-GR" sz="2400" dirty="0" smtClean="0"/>
              <a:t>ΑΝΚΟ </a:t>
            </a:r>
            <a:r>
              <a:rPr lang="el-GR" sz="2400" dirty="0"/>
              <a:t>(π.χ.20% έκπτωση για το σεμινάριο </a:t>
            </a:r>
            <a:r>
              <a:rPr lang="en-US" sz="2400" dirty="0" err="1"/>
              <a:t>streetfood</a:t>
            </a:r>
            <a:r>
              <a:rPr lang="el-GR" sz="2400" dirty="0" smtClean="0"/>
              <a:t>).</a:t>
            </a:r>
            <a:endParaRPr lang="en-US" sz="2400" dirty="0" smtClean="0"/>
          </a:p>
          <a:p>
            <a:pPr lvl="0"/>
            <a:endParaRPr lang="el-GR" sz="2400" dirty="0"/>
          </a:p>
          <a:p>
            <a:pPr marL="342900" lvl="0" indent="-342900" algn="just">
              <a:buFont typeface="Arial" pitchFamily="34" charset="0"/>
              <a:buChar char="•"/>
            </a:pPr>
            <a:r>
              <a:rPr lang="el-GR" sz="2400" dirty="0" smtClean="0"/>
              <a:t>Συμμετείχαμε στο σεμινάριο</a:t>
            </a:r>
            <a:r>
              <a:rPr lang="en-US" sz="2400" dirty="0" smtClean="0"/>
              <a:t> </a:t>
            </a:r>
            <a:r>
              <a:rPr lang="el-GR" sz="2400" dirty="0" err="1" smtClean="0"/>
              <a:t>οινο</a:t>
            </a:r>
            <a:r>
              <a:rPr lang="el-GR" sz="2400" dirty="0" smtClean="0"/>
              <a:t>-γευσιγνωσίας που </a:t>
            </a:r>
            <a:r>
              <a:rPr lang="el-GR" sz="2400" dirty="0"/>
              <a:t>έγινε για τα μέλη του ΣΕΠΕΚΩ στις 14 Απρίλη </a:t>
            </a:r>
            <a:r>
              <a:rPr lang="el-GR" sz="2400" dirty="0" smtClean="0"/>
              <a:t>στ</a:t>
            </a:r>
            <a:r>
              <a:rPr lang="en-US" sz="2400" dirty="0" err="1" smtClean="0"/>
              <a:t>i</a:t>
            </a:r>
            <a:r>
              <a:rPr lang="el-GR" sz="2400" dirty="0" smtClean="0"/>
              <a:t>ς εγκαταστάσεις των Αμπελώνων </a:t>
            </a:r>
            <a:r>
              <a:rPr lang="el-GR" sz="2400" dirty="0"/>
              <a:t>Τριανταφυλλόπουλου. Η συγκεκριμένη δράση είχε μεγάλη επιτυχία και την παρακολούθησαν πάνω από 70 άτομα. Κατά τη διάρκεια της εκπαίδευσης αναλύθηκαν θέματα </a:t>
            </a:r>
            <a:r>
              <a:rPr lang="el-GR" sz="2400" dirty="0" smtClean="0"/>
              <a:t>όπως παρουσίαση </a:t>
            </a:r>
            <a:r>
              <a:rPr lang="el-GR" sz="2400" dirty="0"/>
              <a:t>του ελληνικού αμπελώνα και των δημοφιλέστερων ποικιλιών, συνδυασμός κρασιού και φαγητού, οινοποίηση-παλαίωση-κατηγορίες κρασιών, ελαττώματα και ιδανικές συνθήκες συντήρησης κρασιών.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6468946_431450300579636_329538850_n.jpg"/>
          <p:cNvPicPr>
            <a:picLocks noGrp="1" noChangeAspect="1"/>
          </p:cNvPicPr>
          <p:nvPr>
            <p:ph idx="1"/>
          </p:nvPr>
        </p:nvPicPr>
        <p:blipFill>
          <a:blip r:embed="rId2"/>
          <a:stretch>
            <a:fillRect/>
          </a:stretch>
        </p:blipFill>
        <p:spPr>
          <a:xfrm>
            <a:off x="571472" y="1000108"/>
            <a:ext cx="8016466" cy="450926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err="1" smtClean="0">
                <a:solidFill>
                  <a:srgbClr val="FF0000"/>
                </a:solidFill>
              </a:rPr>
              <a:t>Φωτό</a:t>
            </a:r>
            <a:r>
              <a:rPr lang="el-GR" sz="2400" dirty="0" smtClean="0">
                <a:solidFill>
                  <a:srgbClr val="FF0000"/>
                </a:solidFill>
              </a:rPr>
              <a:t> από την εκδήλωση</a:t>
            </a:r>
            <a:endParaRPr lang="el-GR" sz="2400" dirty="0">
              <a:solidFill>
                <a:srgbClr val="FF0000"/>
              </a:solidFill>
            </a:endParaRPr>
          </a:p>
        </p:txBody>
      </p:sp>
      <p:pic>
        <p:nvPicPr>
          <p:cNvPr id="5" name="4 - Θέση περιεχομένου" descr="16425634_431447663913233_1538313050_n.jpg"/>
          <p:cNvPicPr>
            <a:picLocks noGrp="1" noChangeAspect="1"/>
          </p:cNvPicPr>
          <p:nvPr>
            <p:ph sz="half" idx="1"/>
          </p:nvPr>
        </p:nvPicPr>
        <p:blipFill>
          <a:blip r:embed="rId2"/>
          <a:stretch>
            <a:fillRect/>
          </a:stretch>
        </p:blipFill>
        <p:spPr>
          <a:xfrm>
            <a:off x="457200" y="2143116"/>
            <a:ext cx="4038600" cy="2860128"/>
          </a:xfrm>
        </p:spPr>
      </p:pic>
      <p:pic>
        <p:nvPicPr>
          <p:cNvPr id="6" name="5 - Θέση περιεχομένου" descr="16443454_431449110579755_556917400_n.jpg"/>
          <p:cNvPicPr>
            <a:picLocks noGrp="1" noChangeAspect="1"/>
          </p:cNvPicPr>
          <p:nvPr>
            <p:ph sz="half" idx="2"/>
          </p:nvPr>
        </p:nvPicPr>
        <p:blipFill>
          <a:blip r:embed="rId3"/>
          <a:stretch>
            <a:fillRect/>
          </a:stretch>
        </p:blipFill>
        <p:spPr>
          <a:xfrm>
            <a:off x="4648200" y="2723118"/>
            <a:ext cx="4038600" cy="228012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6466924_432343003823699_667935938_n.jpg"/>
          <p:cNvPicPr>
            <a:picLocks noGrp="1" noChangeAspect="1"/>
          </p:cNvPicPr>
          <p:nvPr>
            <p:ph idx="1"/>
          </p:nvPr>
        </p:nvPicPr>
        <p:blipFill>
          <a:blip r:embed="rId2"/>
          <a:stretch>
            <a:fillRect/>
          </a:stretch>
        </p:blipFill>
        <p:spPr>
          <a:xfrm>
            <a:off x="642910" y="785794"/>
            <a:ext cx="8016466"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3786190"/>
            <a:ext cx="7286676" cy="2246769"/>
          </a:xfrm>
          <a:prstGeom prst="rect">
            <a:avLst/>
          </a:prstGeom>
        </p:spPr>
        <p:txBody>
          <a:bodyPr wrap="square">
            <a:spAutoFit/>
          </a:bodyPr>
          <a:lstStyle/>
          <a:p>
            <a:pPr lvl="0" algn="just"/>
            <a:r>
              <a:rPr lang="el-GR" sz="2000" dirty="0"/>
              <a:t>Στα τέλη του Απρίλη ο ΣΕΠΕΚΩ προχώρησε στη δωρεά ενός 6μετρου φοίνικα στη λεωφόρο των φοινίκων, ενός δρόμου  που αποτελεί σήμα κατατεθέν του νησιού μας.  Το δέντρο ήρθε από την Ιταλία και κόστισε 3000 ευρώ. Κατόπιν συνεννοήσεων με γεωπόνους προτιμήθηκε το είδος χουρμαδιά που είναι ανθεκτικότερο στην ασθένεια που έχει καταστρέψει μεγάλο μέρος αυτών των πανέμορφων φυτών.</a:t>
            </a:r>
          </a:p>
        </p:txBody>
      </p:sp>
      <p:pic>
        <p:nvPicPr>
          <p:cNvPr id="3" name="2 - Εικόνα" descr="ΦΟΙΚΙΝΑΣ.jpg"/>
          <p:cNvPicPr>
            <a:picLocks noChangeAspect="1"/>
          </p:cNvPicPr>
          <p:nvPr/>
        </p:nvPicPr>
        <p:blipFill>
          <a:blip r:embed="rId2"/>
          <a:stretch>
            <a:fillRect/>
          </a:stretch>
        </p:blipFill>
        <p:spPr>
          <a:xfrm>
            <a:off x="1428728" y="785794"/>
            <a:ext cx="5857916" cy="28575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6468696_432343860490280_1396313670_n.jpg"/>
          <p:cNvPicPr>
            <a:picLocks noGrp="1" noChangeAspect="1"/>
          </p:cNvPicPr>
          <p:nvPr>
            <p:ph idx="1"/>
          </p:nvPr>
        </p:nvPicPr>
        <p:blipFill>
          <a:blip r:embed="rId2"/>
          <a:stretch>
            <a:fillRect/>
          </a:stretch>
        </p:blipFill>
        <p:spPr>
          <a:xfrm>
            <a:off x="563767" y="857232"/>
            <a:ext cx="8016466" cy="526893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714356"/>
            <a:ext cx="8229600" cy="1143000"/>
          </a:xfrm>
        </p:spPr>
        <p:txBody>
          <a:bodyPr>
            <a:normAutofit fontScale="90000"/>
          </a:bodyPr>
          <a:lstStyle/>
          <a:p>
            <a:r>
              <a:rPr lang="el-GR" dirty="0" smtClean="0">
                <a:solidFill>
                  <a:schemeClr val="tx2">
                    <a:lumMod val="75000"/>
                  </a:schemeClr>
                </a:solidFill>
              </a:rPr>
              <a:t>Σύλλογος .Επιχειρήσεων .Εστίασης. Κω </a:t>
            </a:r>
            <a:br>
              <a:rPr lang="el-GR" dirty="0" smtClean="0">
                <a:solidFill>
                  <a:schemeClr val="tx2">
                    <a:lumMod val="75000"/>
                  </a:schemeClr>
                </a:solidFill>
              </a:rPr>
            </a:br>
            <a:r>
              <a:rPr lang="el-GR" dirty="0" smtClean="0">
                <a:solidFill>
                  <a:schemeClr val="tx2">
                    <a:lumMod val="75000"/>
                  </a:schemeClr>
                </a:solidFill>
              </a:rPr>
              <a:t>Σ.ΕΠ.Ε. Κω</a:t>
            </a:r>
            <a:endParaRPr lang="el-GR" dirty="0">
              <a:solidFill>
                <a:schemeClr val="tx2">
                  <a:lumMod val="75000"/>
                </a:schemeClr>
              </a:solidFill>
            </a:endParaRPr>
          </a:p>
        </p:txBody>
      </p:sp>
      <p:sp>
        <p:nvSpPr>
          <p:cNvPr id="3" name="2 - Θέση περιεχομένου"/>
          <p:cNvSpPr>
            <a:spLocks noGrp="1"/>
          </p:cNvSpPr>
          <p:nvPr>
            <p:ph idx="1"/>
          </p:nvPr>
        </p:nvSpPr>
        <p:spPr>
          <a:xfrm>
            <a:off x="500034" y="1928802"/>
            <a:ext cx="8229600" cy="4525963"/>
          </a:xfrm>
        </p:spPr>
        <p:txBody>
          <a:bodyPr>
            <a:normAutofit lnSpcReduction="10000"/>
          </a:bodyPr>
          <a:lstStyle/>
          <a:p>
            <a:pPr algn="just"/>
            <a:r>
              <a:rPr lang="el-GR" dirty="0"/>
              <a:t>Ο ΣΕΠΕΚΩ ξεκίνησε να υφίσταται ως σωματείο με τη σημερινή του μορφή μετά τις εκλογές του Οκτ του 2015. Αφορά τις επιχειρήσεις κανονικής εστίασης (εστιατόρια, ταβέρνες, πιτσαρίες, ψησταριές κλπ.) και πρόχειρης εστίασης (καφετέριες, σνακ μπαρ, αναψυκτήρια κλπ.) όλου του νησιού. Ξεκίνησε με 114 επιχειρήσεις και αυτή τη στιγμή έχει εγγεγραμμένες περίπου 200 ενώ συνεχώς εγγράφονται καινούργια μέλη.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6468729_432343943823605_589851134_n.jpg"/>
          <p:cNvPicPr>
            <a:picLocks noGrp="1" noChangeAspect="1"/>
          </p:cNvPicPr>
          <p:nvPr>
            <p:ph idx="1"/>
          </p:nvPr>
        </p:nvPicPr>
        <p:blipFill>
          <a:blip r:embed="rId2"/>
          <a:stretch>
            <a:fillRect/>
          </a:stretch>
        </p:blipFill>
        <p:spPr>
          <a:xfrm>
            <a:off x="2428860" y="785794"/>
            <a:ext cx="4143404" cy="534036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72c61d7b5ebe_dsc_0006.resized.jpg"/>
          <p:cNvPicPr>
            <a:picLocks noGrp="1" noChangeAspect="1"/>
          </p:cNvPicPr>
          <p:nvPr>
            <p:ph idx="1"/>
          </p:nvPr>
        </p:nvPicPr>
        <p:blipFill>
          <a:blip r:embed="rId2"/>
          <a:stretch>
            <a:fillRect/>
          </a:stretch>
        </p:blipFill>
        <p:spPr>
          <a:xfrm>
            <a:off x="1071538" y="1071546"/>
            <a:ext cx="7036422" cy="467949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1720840"/>
            <a:ext cx="7143800" cy="3785652"/>
          </a:xfrm>
          <a:prstGeom prst="rect">
            <a:avLst/>
          </a:prstGeom>
        </p:spPr>
        <p:txBody>
          <a:bodyPr wrap="square">
            <a:spAutoFit/>
          </a:bodyPr>
          <a:lstStyle/>
          <a:p>
            <a:pPr lvl="0" algn="just"/>
            <a:r>
              <a:rPr lang="el-GR" sz="2400" dirty="0" smtClean="0"/>
              <a:t>*Είχαμε </a:t>
            </a:r>
            <a:r>
              <a:rPr lang="el-GR" sz="2400" dirty="0"/>
              <a:t>συνεχείς επαφές και ασκήσαμε πιέσεις προς κάθε αρμόδιο ώστε να μην περάσει η αύξηση στις τιμές των παραλιών. Έτσι, στις 5/4 </a:t>
            </a:r>
            <a:r>
              <a:rPr lang="el-GR" sz="2400" dirty="0" smtClean="0"/>
              <a:t>εστάλη επιστολή  </a:t>
            </a:r>
            <a:r>
              <a:rPr lang="el-GR" sz="2400" dirty="0"/>
              <a:t>προς τους κυβερνητικούς βουλευτές για το θέμα των χρεώσεων των παραλιών, στις 17 Μαΐου πραγματοποιήθηκε συνέλευση για το θέμα αυτό και στις 19 </a:t>
            </a:r>
            <a:r>
              <a:rPr lang="el-GR" sz="2400" dirty="0" smtClean="0"/>
              <a:t>Μαΐου εστάλη </a:t>
            </a:r>
            <a:r>
              <a:rPr lang="el-GR" sz="2400" dirty="0"/>
              <a:t>επιστολή στον </a:t>
            </a:r>
            <a:r>
              <a:rPr lang="el-GR" sz="2400" dirty="0" smtClean="0"/>
              <a:t>αναπληρωτή υπουργό </a:t>
            </a:r>
            <a:r>
              <a:rPr lang="el-GR" sz="2400" dirty="0"/>
              <a:t>οικονομικών </a:t>
            </a:r>
            <a:r>
              <a:rPr lang="el-GR" sz="2400" dirty="0" err="1" smtClean="0"/>
              <a:t>κον</a:t>
            </a:r>
            <a:r>
              <a:rPr lang="el-GR" sz="2400" dirty="0" smtClean="0"/>
              <a:t> Αλεξιάδη Τρύφων </a:t>
            </a:r>
            <a:r>
              <a:rPr lang="el-GR" sz="2400" dirty="0"/>
              <a:t>από το ΣΕΠΕΚΩ και το Επιμελητήριο για το θέμα των υπέρογκων αυξήσεων στις χρεώσεις των </a:t>
            </a:r>
            <a:r>
              <a:rPr lang="el-GR" sz="2400" dirty="0" smtClean="0"/>
              <a:t>παραλιών.</a:t>
            </a:r>
            <a:endParaRPr lang="el-G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714356"/>
            <a:ext cx="8229600" cy="1143000"/>
          </a:xfrm>
        </p:spPr>
        <p:txBody>
          <a:bodyPr>
            <a:normAutofit/>
          </a:bodyPr>
          <a:lstStyle/>
          <a:p>
            <a:r>
              <a:rPr lang="el-GR" sz="2000" dirty="0" smtClean="0"/>
              <a:t>Στα μέσα </a:t>
            </a:r>
            <a:r>
              <a:rPr lang="el-GR" sz="2000" dirty="0" err="1" smtClean="0"/>
              <a:t>Μαίου</a:t>
            </a:r>
            <a:r>
              <a:rPr lang="el-GR" sz="2000" dirty="0" smtClean="0"/>
              <a:t> , μέλη του Σωματείου παρείχαν δωρεάν γεύματα  σε Τσέχους δημοσιογράφους που βρέθηκαν στη Κω και στη ξεναγό τους κα Λίντα </a:t>
            </a:r>
            <a:r>
              <a:rPr lang="el-GR" sz="2000" dirty="0" err="1" smtClean="0"/>
              <a:t>Κουλιά</a:t>
            </a:r>
            <a:r>
              <a:rPr lang="el-GR" sz="2000" dirty="0" smtClean="0"/>
              <a:t>. </a:t>
            </a:r>
            <a:endParaRPr lang="el-GR" sz="2000" dirty="0"/>
          </a:p>
        </p:txBody>
      </p:sp>
      <p:pic>
        <p:nvPicPr>
          <p:cNvPr id="4" name="3 - Θέση περιεχομένου" descr="unnamed (4).jpg"/>
          <p:cNvPicPr>
            <a:picLocks noGrp="1" noChangeAspect="1"/>
          </p:cNvPicPr>
          <p:nvPr>
            <p:ph idx="1"/>
          </p:nvPr>
        </p:nvPicPr>
        <p:blipFill>
          <a:blip r:embed="rId2"/>
          <a:stretch>
            <a:fillRect/>
          </a:stretch>
        </p:blipFill>
        <p:spPr>
          <a:xfrm>
            <a:off x="1142976" y="2071678"/>
            <a:ext cx="7092041" cy="399212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857232"/>
            <a:ext cx="7572428" cy="4524315"/>
          </a:xfrm>
          <a:prstGeom prst="rect">
            <a:avLst/>
          </a:prstGeom>
        </p:spPr>
        <p:txBody>
          <a:bodyPr wrap="square">
            <a:spAutoFit/>
          </a:bodyPr>
          <a:lstStyle/>
          <a:p>
            <a:pPr marL="342900" lvl="0" indent="-342900" algn="just"/>
            <a:endParaRPr lang="el-GR" sz="2400" dirty="0" smtClean="0"/>
          </a:p>
          <a:p>
            <a:pPr marL="342900" lvl="0" indent="-342900" algn="just">
              <a:buFont typeface="Arial" pitchFamily="34" charset="0"/>
              <a:buChar char="•"/>
            </a:pPr>
            <a:endParaRPr lang="el-GR" sz="2400" dirty="0" smtClean="0"/>
          </a:p>
          <a:p>
            <a:pPr marL="342900" indent="-342900" algn="just">
              <a:buFont typeface="Arial" pitchFamily="34" charset="0"/>
              <a:buChar char="•"/>
            </a:pPr>
            <a:r>
              <a:rPr lang="el-GR" sz="2400" dirty="0" smtClean="0"/>
              <a:t>Τον </a:t>
            </a:r>
            <a:r>
              <a:rPr lang="el-GR" sz="2400" dirty="0"/>
              <a:t>Μάιο ο ΣΕΠΕΚΩ διεξήγε συζητήσεις με τα τραπεζικά καταστήματα της Κω για την εξασφάλιση μιας κεντρικής συμφωνίας σε σχέση με τα επιτόκια των πιστωτικών καρτών. Απευθυνθήκαμε στην Εθνική, την </a:t>
            </a:r>
            <a:r>
              <a:rPr lang="el-GR" sz="2400" dirty="0" err="1"/>
              <a:t>Alpha</a:t>
            </a:r>
            <a:r>
              <a:rPr lang="el-GR" sz="2400" dirty="0"/>
              <a:t>, την </a:t>
            </a:r>
            <a:r>
              <a:rPr lang="el-GR" sz="2400" dirty="0" err="1"/>
              <a:t>Eurobank</a:t>
            </a:r>
            <a:r>
              <a:rPr lang="el-GR" sz="2400" dirty="0"/>
              <a:t> και την Πειραιώς. Η καλύτερη πρόταση μας έγινε από την Εθνική Τράπεζα με την οποία τελικά κλείστηκε και η σχετική συμφωνία. Με βάση αυτή τη συμφωνία το επιτόκιο πιστωτικών καρτών (</a:t>
            </a:r>
            <a:r>
              <a:rPr lang="el-GR" sz="2400" dirty="0" err="1"/>
              <a:t>master</a:t>
            </a:r>
            <a:r>
              <a:rPr lang="el-GR" sz="2400" dirty="0"/>
              <a:t>, </a:t>
            </a:r>
            <a:r>
              <a:rPr lang="el-GR" sz="2400" dirty="0" err="1"/>
              <a:t>visa</a:t>
            </a:r>
            <a:r>
              <a:rPr lang="el-GR" sz="2400" dirty="0"/>
              <a:t>, </a:t>
            </a:r>
            <a:r>
              <a:rPr lang="el-GR" sz="2400" dirty="0" err="1"/>
              <a:t>maestro</a:t>
            </a:r>
            <a:r>
              <a:rPr lang="el-GR" sz="2400" dirty="0"/>
              <a:t>) για τα μέλη του ΣΕΠΕΚΩ θα ήταν 0,98% μάξιμουμ.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85720" y="4286256"/>
            <a:ext cx="8501122" cy="1200329"/>
          </a:xfrm>
          <a:prstGeom prst="rect">
            <a:avLst/>
          </a:prstGeom>
        </p:spPr>
        <p:txBody>
          <a:bodyPr wrap="square">
            <a:spAutoFit/>
          </a:bodyPr>
          <a:lstStyle/>
          <a:p>
            <a:pPr lvl="0" algn="just" fontAlgn="base">
              <a:spcBef>
                <a:spcPct val="0"/>
              </a:spcBef>
              <a:spcAft>
                <a:spcPct val="0"/>
              </a:spcAft>
              <a:buFontTx/>
              <a:buChar char="•"/>
            </a:pPr>
            <a:r>
              <a:rPr lang="el-GR" dirty="0" smtClean="0">
                <a:solidFill>
                  <a:srgbClr val="1D2129"/>
                </a:solidFill>
                <a:latin typeface="Arial" pitchFamily="34" charset="0"/>
                <a:ea typeface="Times New Roman" pitchFamily="18" charset="0"/>
                <a:cs typeface="Arial" pitchFamily="34" charset="0"/>
              </a:rPr>
              <a:t>Στα τέλη Μαΐου συνάδελφοι παρείχαν δωρεάν γεύματα σε Αυστριακούς δημοσιογράφους προσκεκλημένους του ΕΟΤ Αυστρίας ενώ λίγο αργότερα κάτι αντίστοιχο έγινε με 40 Ιταλούς τουριστικούς πράκτορες που φιλοξενήθηκαν στο νησί μας την περίοδο 3-10 Ιουνίου.</a:t>
            </a:r>
            <a:endParaRPr lang="el-GR" dirty="0" smtClean="0">
              <a:latin typeface="Arial" pitchFamily="34" charset="0"/>
              <a:ea typeface="Times New Roman" pitchFamily="18" charset="0"/>
              <a:cs typeface="Arial" pitchFamily="34" charset="0"/>
            </a:endParaRPr>
          </a:p>
        </p:txBody>
      </p:sp>
      <p:sp>
        <p:nvSpPr>
          <p:cNvPr id="4" name="3 - Ορθογώνιο"/>
          <p:cNvSpPr/>
          <p:nvPr/>
        </p:nvSpPr>
        <p:spPr>
          <a:xfrm>
            <a:off x="285720" y="714357"/>
            <a:ext cx="8286808" cy="2031325"/>
          </a:xfrm>
          <a:prstGeom prst="rect">
            <a:avLst/>
          </a:prstGeom>
        </p:spPr>
        <p:txBody>
          <a:bodyPr wrap="square">
            <a:spAutoFit/>
          </a:bodyPr>
          <a:lstStyle/>
          <a:p>
            <a:pPr algn="just" eaLnBrk="0" fontAlgn="base" hangingPunct="0">
              <a:spcBef>
                <a:spcPct val="0"/>
              </a:spcBef>
              <a:spcAft>
                <a:spcPct val="0"/>
              </a:spcAft>
              <a:buFontTx/>
              <a:buChar char="•"/>
            </a:pPr>
            <a:r>
              <a:rPr lang="el-GR" dirty="0" smtClean="0">
                <a:solidFill>
                  <a:srgbClr val="1D2129"/>
                </a:solidFill>
                <a:latin typeface="Arial" pitchFamily="34" charset="0"/>
                <a:ea typeface="Times New Roman" pitchFamily="18" charset="0"/>
                <a:cs typeface="Arial" pitchFamily="34" charset="0"/>
              </a:rPr>
              <a:t>Τον Ιούλιο μέλη του ΣΕΠΕΚΩ παρείχαν δωρεάν σίτιση στον Τσέχο πρέσβη και την ακολουθία του που βρέθηκαν στο νησί μας με αφορμή το φεστιβάλ των φιλαρμονικών, </a:t>
            </a:r>
            <a:r>
              <a:rPr lang="el-GR" dirty="0" smtClean="0">
                <a:solidFill>
                  <a:srgbClr val="111111"/>
                </a:solidFill>
                <a:latin typeface="Arial" pitchFamily="34" charset="0"/>
                <a:ea typeface="Calibri" pitchFamily="34" charset="0"/>
                <a:cs typeface="Arial" pitchFamily="34" charset="0"/>
              </a:rPr>
              <a:t>σε </a:t>
            </a:r>
            <a:r>
              <a:rPr lang="el-GR" dirty="0" smtClean="0">
                <a:solidFill>
                  <a:srgbClr val="1D2129"/>
                </a:solidFill>
                <a:latin typeface="Arial" pitchFamily="34" charset="0"/>
                <a:ea typeface="Times New Roman" pitchFamily="18" charset="0"/>
                <a:cs typeface="Arial" pitchFamily="34" charset="0"/>
              </a:rPr>
              <a:t>Γερμανούς δημοσιογράφους απεσταλμένους του ΕΟΤ Φραγκφούρτης, σε Γάλλους </a:t>
            </a:r>
            <a:r>
              <a:rPr lang="el-GR" dirty="0" err="1" smtClean="0">
                <a:solidFill>
                  <a:srgbClr val="1D2129"/>
                </a:solidFill>
                <a:latin typeface="Arial" pitchFamily="34" charset="0"/>
                <a:ea typeface="Times New Roman" pitchFamily="18" charset="0"/>
                <a:cs typeface="Arial" pitchFamily="34" charset="0"/>
              </a:rPr>
              <a:t>bloggers</a:t>
            </a:r>
            <a:r>
              <a:rPr lang="el-GR" dirty="0" smtClean="0">
                <a:solidFill>
                  <a:srgbClr val="1D2129"/>
                </a:solidFill>
                <a:latin typeface="Arial" pitchFamily="34" charset="0"/>
                <a:ea typeface="Times New Roman" pitchFamily="18" charset="0"/>
                <a:cs typeface="Arial" pitchFamily="34" charset="0"/>
              </a:rPr>
              <a:t> απεσταλμένους του ΕΟΤ Γαλλίας, σε χορηγούς του νοσοκομείου μας και στη Μυρσίνη Λαμπράκη, γνωστή δημοσιογράφο-γευσιγνώστρια, που βρέθηκε στην Κω με αφορμή το φεστιβάλ τοπικής γαστρονομίας.</a:t>
            </a:r>
            <a:endParaRPr lang="el-GR" dirty="0" smtClean="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Σχετικές </a:t>
            </a:r>
            <a:r>
              <a:rPr lang="el-GR" dirty="0" err="1" smtClean="0"/>
              <a:t>φωτό</a:t>
            </a:r>
            <a:endParaRPr lang="el-GR" dirty="0"/>
          </a:p>
        </p:txBody>
      </p:sp>
      <p:pic>
        <p:nvPicPr>
          <p:cNvPr id="5" name="4 - Θέση περιεχομένου" descr="unnamed (1).jpg"/>
          <p:cNvPicPr>
            <a:picLocks noGrp="1" noChangeAspect="1"/>
          </p:cNvPicPr>
          <p:nvPr>
            <p:ph sz="half" idx="1"/>
          </p:nvPr>
        </p:nvPicPr>
        <p:blipFill>
          <a:blip r:embed="rId2"/>
          <a:stretch>
            <a:fillRect/>
          </a:stretch>
        </p:blipFill>
        <p:spPr>
          <a:xfrm>
            <a:off x="457200" y="2651996"/>
            <a:ext cx="4038600" cy="2422370"/>
          </a:xfrm>
        </p:spPr>
      </p:pic>
      <p:pic>
        <p:nvPicPr>
          <p:cNvPr id="6" name="5 - Θέση περιεχομένου" descr="unnamed (3).jpg"/>
          <p:cNvPicPr>
            <a:picLocks noGrp="1" noChangeAspect="1"/>
          </p:cNvPicPr>
          <p:nvPr>
            <p:ph sz="half" idx="2"/>
          </p:nvPr>
        </p:nvPicPr>
        <p:blipFill>
          <a:blip r:embed="rId3"/>
          <a:stretch>
            <a:fillRect/>
          </a:stretch>
        </p:blipFill>
        <p:spPr>
          <a:xfrm>
            <a:off x="4648200" y="2727557"/>
            <a:ext cx="4038600" cy="227124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unnamed (2).jpg"/>
          <p:cNvPicPr>
            <a:picLocks noGrp="1" noChangeAspect="1"/>
          </p:cNvPicPr>
          <p:nvPr>
            <p:ph sz="half" idx="1"/>
          </p:nvPr>
        </p:nvPicPr>
        <p:blipFill>
          <a:blip r:embed="rId2"/>
          <a:stretch>
            <a:fillRect/>
          </a:stretch>
        </p:blipFill>
        <p:spPr>
          <a:xfrm>
            <a:off x="428596" y="1714488"/>
            <a:ext cx="4038600" cy="3438366"/>
          </a:xfrm>
        </p:spPr>
      </p:pic>
      <p:pic>
        <p:nvPicPr>
          <p:cNvPr id="6" name="5 - Θέση περιεχομένου" descr="unnamed (7).jpg"/>
          <p:cNvPicPr>
            <a:picLocks noGrp="1" noChangeAspect="1"/>
          </p:cNvPicPr>
          <p:nvPr>
            <p:ph sz="half" idx="2"/>
          </p:nvPr>
        </p:nvPicPr>
        <p:blipFill>
          <a:blip r:embed="rId3"/>
          <a:stretch>
            <a:fillRect/>
          </a:stretch>
        </p:blipFill>
        <p:spPr>
          <a:xfrm>
            <a:off x="4643438" y="1928802"/>
            <a:ext cx="4038600" cy="302780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unnamed (5).jpg"/>
          <p:cNvPicPr>
            <a:picLocks noGrp="1" noChangeAspect="1"/>
          </p:cNvPicPr>
          <p:nvPr>
            <p:ph type="pic" idx="1"/>
          </p:nvPr>
        </p:nvPicPr>
        <p:blipFill>
          <a:blip r:embed="rId2"/>
          <a:srcRect l="5580" r="5580"/>
          <a:stretch>
            <a:fillRect/>
          </a:stretch>
        </p:blipFill>
        <p:spPr>
          <a:xfrm>
            <a:off x="1714480" y="1714488"/>
            <a:ext cx="5486400" cy="4114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l-GR" sz="2400" dirty="0">
              <a:solidFill>
                <a:srgbClr val="1D2129"/>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l-GR" sz="2400" dirty="0">
              <a:solidFill>
                <a:srgbClr val="1D2129"/>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Στις 19/7, εστάλη επιστολή του ΣΕΠΕΚΩ  προς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τους:Υπουργό</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οικονομικών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κον</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Τσακαλώτο</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Υπουργό εργασίας, κοινωνικής ασφάλισης και κοινωνικής αλληλεγγύης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κον</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Κατρούγκαλο</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και σε όλους τους αρμόδιους φορείς σε επίπεδο κεντρικής και τοπικής διοίκησης στην οποία ζητήσαμε να πάρουν μέτρα ουσιαστικής ελάφρυνσης των παντός είδους χρεώσεων έναντι των επιχειρήσεων του κλάδου μας (ΦΠΑ, φορολογία, ρυθμίσεις παλιών οφειλών, ασφαλιστικές εισφορές, κοινόχρηστοι χώροι, δημοτικά τέλη κλπ.).</a:t>
            </a:r>
            <a:r>
              <a:rPr kumimoji="0" lang="el-GR" sz="12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2">
                    <a:lumMod val="75000"/>
                  </a:schemeClr>
                </a:solidFill>
              </a:rPr>
              <a:t>Δράσεις</a:t>
            </a:r>
            <a:r>
              <a:rPr lang="el-GR" dirty="0" smtClean="0"/>
              <a:t> </a:t>
            </a:r>
            <a:endParaRPr lang="el-GR" dirty="0"/>
          </a:p>
        </p:txBody>
      </p:sp>
      <p:sp>
        <p:nvSpPr>
          <p:cNvPr id="3" name="2 - Θέση περιεχομένου"/>
          <p:cNvSpPr>
            <a:spLocks noGrp="1"/>
          </p:cNvSpPr>
          <p:nvPr>
            <p:ph idx="1"/>
          </p:nvPr>
        </p:nvSpPr>
        <p:spPr/>
        <p:txBody>
          <a:bodyPr/>
          <a:lstStyle/>
          <a:p>
            <a:pPr algn="just"/>
            <a:r>
              <a:rPr lang="el-GR" dirty="0"/>
              <a:t>Επιδιώξαμε να έχουμε καθημερινή σχεδόν επαφή με όλους τους συναδέλφους για θέματα που μας απασχολούν και το καταφέραμε με τη χρήση της ηλεκτρονικής τεχνολογίας και των μέσων κοινωνικής δικτύωσης. Έτσι με το πάτημα ενός κουμπιού ο καθένας από μας μπορεί να ενημερώσει τα υπόλοιπα μέλη για οτιδήποτε μας αφορά</a:t>
            </a:r>
            <a:r>
              <a:rPr lang="el-GR" dirty="0" smtClean="0"/>
              <a:t>.</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85720" y="3214686"/>
            <a:ext cx="8858280" cy="3046988"/>
          </a:xfrm>
          <a:prstGeom prst="rect">
            <a:avLst/>
          </a:prstGeom>
        </p:spPr>
        <p:txBody>
          <a:bodyPr wrap="square">
            <a:spAutoFit/>
          </a:bodyPr>
          <a:lstStyle/>
          <a:p>
            <a:pPr lvl="0" algn="just" eaLnBrk="0" fontAlgn="base" hangingPunct="0">
              <a:spcBef>
                <a:spcPct val="0"/>
              </a:spcBef>
              <a:spcAft>
                <a:spcPct val="0"/>
              </a:spcAft>
              <a:buFontTx/>
              <a:buChar char="•"/>
            </a:pPr>
            <a:r>
              <a:rPr lang="el-GR" sz="2400" dirty="0" smtClean="0">
                <a:solidFill>
                  <a:srgbClr val="1D2129"/>
                </a:solidFill>
                <a:latin typeface="Arial" pitchFamily="34" charset="0"/>
                <a:ea typeface="Times New Roman" pitchFamily="18" charset="0"/>
                <a:cs typeface="Arial" pitchFamily="34" charset="0"/>
              </a:rPr>
              <a:t>Παράλληλα ο Σύλλογος παρείχε πλήρη ενημέρωση στα μέλη του για τοπικά προϊόντα που μπορούσε κάποιος να βρει σε ανταγωνιστικές τιμές. Θεωρούμε ότι είναι υποχρέωση του σωματείου να υποστηρίζει τα τοπικά προϊόντα που δίνουν υπεραξία στο τουριστικό μας προϊόν και αναβαθμίζουν την </a:t>
            </a:r>
            <a:r>
              <a:rPr lang="el-GR" sz="2400" dirty="0" err="1" smtClean="0">
                <a:solidFill>
                  <a:srgbClr val="1D2129"/>
                </a:solidFill>
                <a:latin typeface="Arial" pitchFamily="34" charset="0"/>
                <a:ea typeface="Times New Roman" pitchFamily="18" charset="0"/>
                <a:cs typeface="Arial" pitchFamily="34" charset="0"/>
              </a:rPr>
              <a:t>κώτικη</a:t>
            </a:r>
            <a:r>
              <a:rPr lang="el-GR" sz="2400" dirty="0" smtClean="0">
                <a:solidFill>
                  <a:srgbClr val="1D2129"/>
                </a:solidFill>
                <a:latin typeface="Arial" pitchFamily="34" charset="0"/>
                <a:ea typeface="Times New Roman" pitchFamily="18" charset="0"/>
                <a:cs typeface="Arial" pitchFamily="34" charset="0"/>
              </a:rPr>
              <a:t> κουζίνα. Η Κως δεν έχει να προσφέρει μόνο ήλιο και θάλασσα αλλά και ποιοτική γαστρονομία η οποία μπορεί να στηριχθεί μόνο με καλά τοπικά προϊόντα.</a:t>
            </a:r>
            <a:endParaRPr lang="el-GR" sz="2400" dirty="0" smtClean="0">
              <a:solidFill>
                <a:prstClr val="black"/>
              </a:solidFill>
              <a:latin typeface="Arial" pitchFamily="34" charset="0"/>
              <a:cs typeface="Arial" pitchFamily="34" charset="0"/>
            </a:endParaRPr>
          </a:p>
        </p:txBody>
      </p:sp>
      <p:sp>
        <p:nvSpPr>
          <p:cNvPr id="4" name="3 - Ορθογώνιο"/>
          <p:cNvSpPr/>
          <p:nvPr/>
        </p:nvSpPr>
        <p:spPr>
          <a:xfrm>
            <a:off x="571472" y="785794"/>
            <a:ext cx="8143932" cy="1938992"/>
          </a:xfrm>
          <a:prstGeom prst="rect">
            <a:avLst/>
          </a:prstGeom>
        </p:spPr>
        <p:txBody>
          <a:bodyPr wrap="square">
            <a:spAutoFit/>
          </a:bodyPr>
          <a:lstStyle/>
          <a:p>
            <a:pPr lvl="0" algn="just" eaLnBrk="0" fontAlgn="base" hangingPunct="0">
              <a:spcBef>
                <a:spcPct val="0"/>
              </a:spcBef>
              <a:spcAft>
                <a:spcPct val="0"/>
              </a:spcAft>
              <a:buFontTx/>
              <a:buChar char="•"/>
            </a:pPr>
            <a:r>
              <a:rPr lang="el-GR" sz="2400" dirty="0" smtClean="0">
                <a:solidFill>
                  <a:srgbClr val="1D2129"/>
                </a:solidFill>
                <a:latin typeface="Arial" pitchFamily="34" charset="0"/>
                <a:ea typeface="Times New Roman" pitchFamily="18" charset="0"/>
                <a:cs typeface="Arial" pitchFamily="34" charset="0"/>
              </a:rPr>
              <a:t>Από τις 30/7 και για δύο εβδομάδες ο ΣΕΠΕΚΩ συμμετείχε στο φεστιβάλ τοπικής γαστρονομίας που έγινε στην Κω. </a:t>
            </a:r>
            <a:r>
              <a:rPr lang="el-GR" sz="2400" dirty="0" smtClean="0">
                <a:solidFill>
                  <a:srgbClr val="FF0000"/>
                </a:solidFill>
                <a:latin typeface="Arial" pitchFamily="34" charset="0"/>
                <a:ea typeface="Times New Roman" pitchFamily="18" charset="0"/>
                <a:cs typeface="Arial" pitchFamily="34" charset="0"/>
              </a:rPr>
              <a:t>21</a:t>
            </a:r>
            <a:r>
              <a:rPr lang="el-GR" sz="2400" dirty="0" smtClean="0">
                <a:solidFill>
                  <a:srgbClr val="1D2129"/>
                </a:solidFill>
                <a:latin typeface="Arial" pitchFamily="34" charset="0"/>
                <a:ea typeface="Times New Roman" pitchFamily="18" charset="0"/>
                <a:cs typeface="Arial" pitchFamily="34" charset="0"/>
              </a:rPr>
              <a:t> εστιατόρια δήλωσαν συμμετοχή και στο διάστημα αυτό προώθησαν μενού βασισμένα σε τοπικές συνταγές και </a:t>
            </a:r>
            <a:r>
              <a:rPr lang="el-GR" sz="2400" dirty="0" err="1" smtClean="0">
                <a:solidFill>
                  <a:srgbClr val="1D2129"/>
                </a:solidFill>
                <a:latin typeface="Arial" pitchFamily="34" charset="0"/>
                <a:ea typeface="Times New Roman" pitchFamily="18" charset="0"/>
                <a:cs typeface="Arial" pitchFamily="34" charset="0"/>
              </a:rPr>
              <a:t>κώτικα</a:t>
            </a:r>
            <a:r>
              <a:rPr lang="el-GR" sz="2400" dirty="0" smtClean="0">
                <a:solidFill>
                  <a:srgbClr val="1D2129"/>
                </a:solidFill>
                <a:latin typeface="Arial" pitchFamily="34" charset="0"/>
                <a:ea typeface="Times New Roman" pitchFamily="18" charset="0"/>
                <a:cs typeface="Arial" pitchFamily="34" charset="0"/>
              </a:rPr>
              <a:t> προϊόντα.</a:t>
            </a:r>
            <a:endParaRPr lang="en-US" sz="2400" dirty="0" smtClean="0">
              <a:solidFill>
                <a:srgbClr val="1D2129"/>
              </a:solidFill>
              <a:latin typeface="Arial" pitchFamily="34" charset="0"/>
              <a:ea typeface="Times New Roman" pitchFamily="18"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61555"/>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l-GR" sz="2000" dirty="0" smtClean="0">
              <a:solidFill>
                <a:srgbClr val="1D2129"/>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Στις 13 Αυγούστου o ΣΕΠΕΚΩ με δικά του έξοδα προχώρησε στην τοποθέτηση διαφημιστικών αφισών σε διάφορες στάσεις των αστικών λεωφορείων στην πόλη της Κω. Οι αφίσες διαφήμιζαν τα εστιατόρια της Κω και την τοπική κουζίνα και προσκαλούσαν τον κόσμο να την δοκιμάσει. Η στόχευση ήταν να παρακινήσουμε τους πελάτες των </a:t>
            </a:r>
            <a:r>
              <a:rPr kumimoji="0" lang="el-GR" sz="20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allinclusive</a:t>
            </a:r>
            <a:r>
              <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ξενοδοχείων να βγουν απ’ αυτά, να επισκεφτούν τα εστιατόρια μας και να δοκιμάσουν την </a:t>
            </a:r>
            <a:r>
              <a:rPr kumimoji="0" lang="el-GR" sz="20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κωακή</a:t>
            </a:r>
            <a:r>
              <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γαστρονομία. Αυτός είναι και ο λόγος που οι περισσότερες απ’ αυτές τις αφίσες μπήκαν σε στάσεις που βρίσκονται έξω από τα μεγαλύτερα ξενοδοχεία της Κω. Κάποιες από τις βασικές στάσεις όπου τοποθετήθηκαν οι αφίσες ήταν: στα Δελφίνια, στην </a:t>
            </a:r>
            <a:r>
              <a:rPr kumimoji="0" lang="el-GR" sz="20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Β.Γεωργίου</a:t>
            </a:r>
            <a:r>
              <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στα Θερμά, στα</a:t>
            </a:r>
            <a:r>
              <a:rPr kumimoji="0" lang="el-GR" sz="2000" b="0" i="0" u="none" strike="noStrike" cap="none" normalizeH="0" dirty="0" smtClean="0">
                <a:ln>
                  <a:noFill/>
                </a:ln>
                <a:solidFill>
                  <a:srgbClr val="1D2129"/>
                </a:solidFill>
                <a:effectLst/>
                <a:latin typeface="Arial" pitchFamily="34" charset="0"/>
                <a:ea typeface="Times New Roman" pitchFamily="18" charset="0"/>
                <a:cs typeface="Arial" pitchFamily="34" charset="0"/>
              </a:rPr>
              <a:t> </a:t>
            </a:r>
            <a:r>
              <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ξενοδοχεία</a:t>
            </a:r>
            <a:r>
              <a:rPr kumimoji="0" lang="en-US"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a:t>
            </a:r>
            <a:r>
              <a:rPr lang="el-GR" sz="2000" dirty="0" smtClean="0">
                <a:solidFill>
                  <a:srgbClr val="1D2129"/>
                </a:solidFill>
                <a:latin typeface="Arial" pitchFamily="34" charset="0"/>
                <a:ea typeface="Times New Roman" pitchFamily="18" charset="0"/>
                <a:cs typeface="Arial" pitchFamily="34" charset="0"/>
              </a:rPr>
              <a:t> </a:t>
            </a:r>
            <a:r>
              <a:rPr lang="en-US" sz="2000" dirty="0" err="1" smtClean="0">
                <a:solidFill>
                  <a:srgbClr val="1D2129"/>
                </a:solidFill>
                <a:latin typeface="Arial" pitchFamily="34" charset="0"/>
                <a:ea typeface="Times New Roman" pitchFamily="18" charset="0"/>
                <a:cs typeface="Arial" pitchFamily="34" charset="0"/>
              </a:rPr>
              <a:t>Ramira</a:t>
            </a:r>
            <a:r>
              <a:rPr lang="en-US" sz="2000" dirty="0" smtClean="0">
                <a:solidFill>
                  <a:srgbClr val="1D2129"/>
                </a:solidFill>
                <a:latin typeface="Arial" pitchFamily="34" charset="0"/>
                <a:ea typeface="Times New Roman" pitchFamily="18" charset="0"/>
                <a:cs typeface="Arial" pitchFamily="34" charset="0"/>
              </a:rPr>
              <a:t> , </a:t>
            </a:r>
            <a:r>
              <a:rPr lang="en-US" sz="2000" dirty="0" err="1" smtClean="0">
                <a:solidFill>
                  <a:srgbClr val="1D2129"/>
                </a:solidFill>
                <a:latin typeface="Arial" pitchFamily="34" charset="0"/>
                <a:ea typeface="Times New Roman" pitchFamily="18" charset="0"/>
                <a:cs typeface="Arial" pitchFamily="34" charset="0"/>
              </a:rPr>
              <a:t>Platanista</a:t>
            </a:r>
            <a:r>
              <a:rPr lang="en-US" sz="2000" dirty="0" smtClean="0">
                <a:solidFill>
                  <a:srgbClr val="1D2129"/>
                </a:solidFill>
                <a:latin typeface="Arial" pitchFamily="34" charset="0"/>
                <a:ea typeface="Times New Roman" pitchFamily="18" charset="0"/>
                <a:cs typeface="Arial" pitchFamily="34" charset="0"/>
              </a:rPr>
              <a:t> , </a:t>
            </a:r>
            <a:r>
              <a:rPr lang="en-US" sz="2000" dirty="0" err="1" smtClean="0">
                <a:solidFill>
                  <a:srgbClr val="1D2129"/>
                </a:solidFill>
                <a:latin typeface="Arial" pitchFamily="34" charset="0"/>
                <a:ea typeface="Times New Roman" pitchFamily="18" charset="0"/>
                <a:cs typeface="Arial" pitchFamily="34" charset="0"/>
              </a:rPr>
              <a:t>Kipriotis</a:t>
            </a:r>
            <a:r>
              <a:rPr lang="en-US" sz="2000" dirty="0" smtClean="0">
                <a:solidFill>
                  <a:srgbClr val="1D2129"/>
                </a:solidFill>
                <a:latin typeface="Arial" pitchFamily="34" charset="0"/>
                <a:ea typeface="Times New Roman" pitchFamily="18" charset="0"/>
                <a:cs typeface="Arial" pitchFamily="34" charset="0"/>
              </a:rPr>
              <a:t> , Sun palace , Blue </a:t>
            </a:r>
            <a:r>
              <a:rPr lang="en-US" sz="2000" dirty="0" err="1" smtClean="0">
                <a:solidFill>
                  <a:srgbClr val="1D2129"/>
                </a:solidFill>
                <a:latin typeface="Arial" pitchFamily="34" charset="0"/>
                <a:ea typeface="Times New Roman" pitchFamily="18" charset="0"/>
                <a:cs typeface="Arial" pitchFamily="34" charset="0"/>
              </a:rPr>
              <a:t>laggon</a:t>
            </a:r>
            <a:r>
              <a:rPr lang="en-US" sz="2000" dirty="0" smtClean="0">
                <a:solidFill>
                  <a:srgbClr val="1D2129"/>
                </a:solidFill>
                <a:latin typeface="Arial" pitchFamily="34" charset="0"/>
                <a:ea typeface="Times New Roman" pitchFamily="18" charset="0"/>
                <a:cs typeface="Arial" pitchFamily="34" charset="0"/>
              </a:rPr>
              <a:t> , Imperial </a:t>
            </a:r>
            <a:r>
              <a:rPr lang="el-GR" sz="2000" dirty="0" err="1" smtClean="0">
                <a:solidFill>
                  <a:srgbClr val="1D2129"/>
                </a:solidFill>
                <a:latin typeface="Arial" pitchFamily="34" charset="0"/>
                <a:ea typeface="Times New Roman" pitchFamily="18" charset="0"/>
                <a:cs typeface="Arial" pitchFamily="34" charset="0"/>
              </a:rPr>
              <a:t>δασκαλαντωνάκη</a:t>
            </a:r>
            <a:r>
              <a:rPr lang="el-GR" sz="2000" dirty="0" smtClean="0">
                <a:solidFill>
                  <a:srgbClr val="1D2129"/>
                </a:solidFill>
                <a:latin typeface="Arial" pitchFamily="34" charset="0"/>
                <a:ea typeface="Times New Roman" pitchFamily="18" charset="0"/>
                <a:cs typeface="Arial" pitchFamily="34" charset="0"/>
              </a:rPr>
              <a:t>.</a:t>
            </a:r>
            <a:endPar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lvl="0" algn="just" fontAlgn="base">
              <a:spcBef>
                <a:spcPct val="0"/>
              </a:spcBef>
              <a:spcAft>
                <a:spcPct val="0"/>
              </a:spcAft>
              <a:buFontTx/>
              <a:buChar char="•"/>
            </a:pPr>
            <a:endParaRPr lang="el-GR" sz="2000" dirty="0" smtClean="0">
              <a:solidFill>
                <a:srgbClr val="1D2129"/>
              </a:solidFill>
              <a:latin typeface="Arial" pitchFamily="34" charset="0"/>
              <a:ea typeface="Times New Roman" pitchFamily="18" charset="0"/>
              <a:cs typeface="Arial" pitchFamily="34" charset="0"/>
            </a:endParaRPr>
          </a:p>
          <a:p>
            <a:pPr lvl="0" algn="just" fontAlgn="base">
              <a:spcBef>
                <a:spcPct val="0"/>
              </a:spcBef>
              <a:spcAft>
                <a:spcPct val="0"/>
              </a:spcAft>
              <a:buFontTx/>
              <a:buChar char="•"/>
            </a:pPr>
            <a:r>
              <a:rPr lang="el-GR" sz="2000" dirty="0" smtClean="0">
                <a:solidFill>
                  <a:srgbClr val="1D2129"/>
                </a:solidFill>
                <a:latin typeface="Arial" pitchFamily="34" charset="0"/>
                <a:ea typeface="Times New Roman" pitchFamily="18" charset="0"/>
                <a:cs typeface="Arial" pitchFamily="34" charset="0"/>
              </a:rPr>
              <a:t>Στο </a:t>
            </a:r>
            <a:r>
              <a:rPr lang="el-GR" sz="2000" dirty="0">
                <a:solidFill>
                  <a:srgbClr val="1D2129"/>
                </a:solidFill>
                <a:latin typeface="Arial" pitchFamily="34" charset="0"/>
                <a:ea typeface="Times New Roman" pitchFamily="18" charset="0"/>
                <a:cs typeface="Arial" pitchFamily="34" charset="0"/>
              </a:rPr>
              <a:t>διάστημα 23-30 Σεπτέμβρη μέλη του σωματείου παρείχαν δωρεάν γεύματα σε Δανούς δημοσιογράφους, προσκεκλημένους του ΕΟΤ Σκανδιναβίας στο νησί μας.</a:t>
            </a:r>
            <a:endParaRPr lang="el-GR" sz="2000" dirty="0">
              <a:solidFill>
                <a:prstClr val="black"/>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el-GR" sz="2000" dirty="0">
              <a:solidFill>
                <a:srgbClr val="1D2129"/>
              </a:solidFill>
              <a:latin typeface="Arial" pitchFamily="34" charset="0"/>
              <a:ea typeface="Times New Roman" pitchFamily="18"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3939566_10210315303583803_227488074079714830_n.jpg"/>
          <p:cNvPicPr>
            <a:picLocks noGrp="1" noChangeAspect="1"/>
          </p:cNvPicPr>
          <p:nvPr>
            <p:ph sz="half" idx="1"/>
          </p:nvPr>
        </p:nvPicPr>
        <p:blipFill>
          <a:blip r:embed="rId2"/>
          <a:stretch>
            <a:fillRect/>
          </a:stretch>
        </p:blipFill>
        <p:spPr>
          <a:xfrm>
            <a:off x="2571736" y="928670"/>
            <a:ext cx="4286280" cy="54292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4045557_10210315300543727_6604181672458637552_n.jpg"/>
          <p:cNvPicPr>
            <a:picLocks noGrp="1" noChangeAspect="1"/>
          </p:cNvPicPr>
          <p:nvPr>
            <p:ph sz="half" idx="1"/>
          </p:nvPr>
        </p:nvPicPr>
        <p:blipFill>
          <a:blip r:embed="rId2"/>
          <a:stretch>
            <a:fillRect/>
          </a:stretch>
        </p:blipFill>
        <p:spPr>
          <a:xfrm>
            <a:off x="1714480" y="267868"/>
            <a:ext cx="5550387" cy="508995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3924928_10210315301583753_32370435527027766_n.jpg"/>
          <p:cNvPicPr>
            <a:picLocks noGrp="1" noChangeAspect="1"/>
          </p:cNvPicPr>
          <p:nvPr>
            <p:ph idx="1"/>
          </p:nvPr>
        </p:nvPicPr>
        <p:blipFill>
          <a:blip r:embed="rId2"/>
          <a:stretch>
            <a:fillRect/>
          </a:stretch>
        </p:blipFill>
        <p:spPr>
          <a:xfrm>
            <a:off x="571472" y="857232"/>
            <a:ext cx="8046156" cy="45259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4046125_10210315300623729_449415380331023053_n.jpg"/>
          <p:cNvPicPr>
            <a:picLocks noGrp="1" noChangeAspect="1"/>
          </p:cNvPicPr>
          <p:nvPr>
            <p:ph idx="1"/>
          </p:nvPr>
        </p:nvPicPr>
        <p:blipFill>
          <a:blip r:embed="rId2"/>
          <a:stretch>
            <a:fillRect/>
          </a:stretch>
        </p:blipFill>
        <p:spPr>
          <a:xfrm>
            <a:off x="571472" y="1000108"/>
            <a:ext cx="8046156"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l-GR" sz="2400" dirty="0" smtClean="0">
              <a:solidFill>
                <a:srgbClr val="1D2129"/>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l-GR" sz="2400" dirty="0" smtClean="0">
              <a:solidFill>
                <a:srgbClr val="1D2129"/>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Στις 15 Οκτώβρη παραδώσαμε το ποσό των 2065 ευρώ στο συνάδελφο και μέλος του σωματείου Σπύρο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Κουγιουμτζόγλου</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του οποίου το κατάστημα «Φίκος» καταστράφηκε ολοσχερώς από πυρκαγιά τον περασμένο Ιούλιο. Το ποσό ήταν μικρό βέβαια μπροστά στο μέγεθος της καταστροφής αλλά αυτές ήταν οι δυνατότητες του ταμείου μας. Η όλη ενέργεια είχε περισσότερο τη συμβολική σημασία ότι το σωματείο συμπάσχει στο πρόβλημα του συνάδελφου. Το συνολικό ποσό συγκεντρώθηκε ως εξής: τα 1000 ευρώ από τα διαθέσιμα του ταμείου του συλλόγου και τα υπόλοιπα 1065 ευρώ από έκτακτη οικονομική εισφορά των μελών μας.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61015_142413sepe-ko-gia-fiko.jpg"/>
          <p:cNvPicPr>
            <a:picLocks noGrp="1" noChangeAspect="1"/>
          </p:cNvPicPr>
          <p:nvPr>
            <p:ph idx="1"/>
          </p:nvPr>
        </p:nvPicPr>
        <p:blipFill>
          <a:blip r:embed="rId2"/>
          <a:stretch>
            <a:fillRect/>
          </a:stretch>
        </p:blipFill>
        <p:spPr>
          <a:xfrm>
            <a:off x="548922" y="1071546"/>
            <a:ext cx="8046156" cy="505461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l-GR" sz="2400" dirty="0">
              <a:solidFill>
                <a:srgbClr val="1D2129"/>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Στα μέσα του Οκτώβρη, μέλη του ΣΕΠΕΚΩ προσέφεραν δωρεάν γεύματα σε χειρούργο του νοσοκομείου μας, κατόπιν εκκλήσεως του αναπληρωτή διευθυντή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κ.Νεκτάριου</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a:t>
            </a:r>
            <a:r>
              <a:rPr kumimoji="0" lang="el-GR" sz="2400" b="0"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Γεωργαντή</a:t>
            </a: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Λίγο αργότερα ο ΣΕΠΕΚΩ, και με βάση συζητήσεις που είχαν γίνει με μέλη του σωματείου από την </a:t>
            </a:r>
            <a:r>
              <a:rPr kumimoji="0" lang="el-G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Καρδάμαινα</a:t>
            </a: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κατέθεσε προτάσεις προς το δήμο για την αναβάθμιση της περιοχής. </a:t>
            </a:r>
            <a:endPar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Τον Δεκέμβριο προχωρήσαμε σε </a:t>
            </a:r>
            <a:r>
              <a:rPr kumimoji="0" lang="el-GR" sz="2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κοινή επιστολή μαζί με εκπροσώπους άλλων παραγωγικών φορέων και το Επιμελητήριο προς την κυβέρνηση για την παραμονή της Κω και των λοιπών πληγέντων νησιών από το μεταναστευτικό στο μειωμένο συντελεστή ΦΠΑ.</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42873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eaLnBrk="0" fontAlgn="base" hangingPunct="0">
              <a:spcBef>
                <a:spcPct val="0"/>
              </a:spcBef>
              <a:spcAft>
                <a:spcPct val="0"/>
              </a:spcAft>
              <a:buFont typeface="Arial" pitchFamily="34" charset="0"/>
              <a:buChar char="•"/>
            </a:pPr>
            <a:r>
              <a:rPr lang="el-GR" sz="2000" dirty="0">
                <a:latin typeface="Arial" pitchFamily="34" charset="0"/>
                <a:cs typeface="Arial" pitchFamily="34" charset="0"/>
              </a:rPr>
              <a:t>Συναντηθήκαμε με εκπροσώπους της Ύπατης Αρμοστείας μετά από επιστολή παραπόνων επιχειρηματιών της ευρύτερης περιοχής γύρω από την Κανάρη. Σχετική συνάντηση ακολούθησε και με τον βουλευτή κ. Καματερό λίγες μέρες αργότερα. Μαζί και με άλλους φορείς πιέσαμε ώστε να </a:t>
            </a:r>
            <a:r>
              <a:rPr lang="el-GR" sz="2000" dirty="0" err="1" smtClean="0">
                <a:latin typeface="Arial" pitchFamily="34" charset="0"/>
                <a:cs typeface="Arial" pitchFamily="34" charset="0"/>
              </a:rPr>
              <a:t>αποσυμφορηθεί</a:t>
            </a:r>
            <a:r>
              <a:rPr lang="el-GR" sz="2000" dirty="0" smtClean="0">
                <a:latin typeface="Arial" pitchFamily="34" charset="0"/>
                <a:cs typeface="Arial" pitchFamily="34" charset="0"/>
              </a:rPr>
              <a:t> </a:t>
            </a:r>
            <a:r>
              <a:rPr lang="el-GR" sz="2000" dirty="0">
                <a:latin typeface="Arial" pitchFamily="34" charset="0"/>
                <a:cs typeface="Arial" pitchFamily="34" charset="0"/>
              </a:rPr>
              <a:t>η περιοχή από τις δομές φιλοξενίας ευπαθών ομάδων πράγμα που έγινε μετά από λίγες ημέρες. </a:t>
            </a:r>
            <a:endParaRPr lang="en-US" sz="2000" dirty="0" smtClean="0">
              <a:latin typeface="Arial" pitchFamily="34" charset="0"/>
              <a:cs typeface="Arial" pitchFamily="34" charset="0"/>
            </a:endParaRPr>
          </a:p>
          <a:p>
            <a:pPr marL="342900" indent="-342900" algn="just" eaLnBrk="0" fontAlgn="base" hangingPunct="0">
              <a:spcBef>
                <a:spcPct val="0"/>
              </a:spcBef>
              <a:spcAft>
                <a:spcPct val="0"/>
              </a:spcAft>
              <a:buFont typeface="Arial" pitchFamily="34" charset="0"/>
              <a:buChar char="•"/>
            </a:pPr>
            <a:endParaRPr lang="en-US" sz="2000" dirty="0">
              <a:solidFill>
                <a:srgbClr val="1D2129"/>
              </a:solidFill>
              <a:latin typeface="Arial" pitchFamily="34" charset="0"/>
              <a:ea typeface="Times New Roman" pitchFamily="18" charset="0"/>
              <a:cs typeface="Arial" pitchFamily="34" charset="0"/>
            </a:endParaRPr>
          </a:p>
          <a:p>
            <a:pPr marL="342900" indent="-342900" algn="just" eaLnBrk="0" fontAlgn="base" hangingPunct="0">
              <a:spcBef>
                <a:spcPct val="0"/>
              </a:spcBef>
              <a:spcAft>
                <a:spcPct val="0"/>
              </a:spcAft>
              <a:buFont typeface="Arial" pitchFamily="34" charset="0"/>
              <a:buChar char="•"/>
            </a:pPr>
            <a:r>
              <a:rPr lang="el-GR" sz="2000" dirty="0" smtClean="0">
                <a:solidFill>
                  <a:srgbClr val="1D2129"/>
                </a:solidFill>
                <a:latin typeface="Arial" pitchFamily="34" charset="0"/>
                <a:ea typeface="Times New Roman" pitchFamily="18" charset="0"/>
                <a:cs typeface="Arial" pitchFamily="34" charset="0"/>
              </a:rPr>
              <a:t>Συμμετέχουμε </a:t>
            </a:r>
            <a:r>
              <a:rPr lang="el-GR" sz="2000" dirty="0">
                <a:solidFill>
                  <a:srgbClr val="1D2129"/>
                </a:solidFill>
                <a:latin typeface="Arial" pitchFamily="34" charset="0"/>
                <a:ea typeface="Times New Roman" pitchFamily="18" charset="0"/>
                <a:cs typeface="Arial" pitchFamily="34" charset="0"/>
              </a:rPr>
              <a:t>ενεργά σε επιδοτούμενο πρόγραμμα επιμόρφωσης του ΟΑΕΔ που έχει ξεκινήσει πρόσφατα στην ΑΝΚΟ και αφορά εργαζομένους των επιχειρήσεων μας. Με το πρόγραμμα αυτό: ο κάθε εργαζόμενος για παρακολούθηση 32 ωρών θα πάρει 160 ευρώ, θα αποκτήσει γνώσεις πάνω σε θέματα της </a:t>
            </a:r>
            <a:r>
              <a:rPr lang="el-GR" sz="2000" dirty="0" smtClean="0">
                <a:solidFill>
                  <a:srgbClr val="1D2129"/>
                </a:solidFill>
                <a:latin typeface="Arial" pitchFamily="34" charset="0"/>
                <a:ea typeface="Times New Roman" pitchFamily="18" charset="0"/>
                <a:cs typeface="Arial" pitchFamily="34" charset="0"/>
              </a:rPr>
              <a:t>δουλειάς του, </a:t>
            </a:r>
            <a:r>
              <a:rPr lang="el-GR" sz="2000" dirty="0">
                <a:solidFill>
                  <a:srgbClr val="1D2129"/>
                </a:solidFill>
                <a:latin typeface="Arial" pitchFamily="34" charset="0"/>
                <a:ea typeface="Times New Roman" pitchFamily="18" charset="0"/>
                <a:cs typeface="Arial" pitchFamily="34" charset="0"/>
              </a:rPr>
              <a:t>θα πάρει πιστοποίηση πάνω σε τομείς που είναι υποχρεωτικό να έχει (</a:t>
            </a:r>
            <a:r>
              <a:rPr lang="el-GR" sz="2000" dirty="0" err="1">
                <a:solidFill>
                  <a:srgbClr val="1D2129"/>
                </a:solidFill>
                <a:latin typeface="Arial" pitchFamily="34" charset="0"/>
                <a:ea typeface="Times New Roman" pitchFamily="18" charset="0"/>
                <a:cs typeface="Arial" pitchFamily="34" charset="0"/>
              </a:rPr>
              <a:t>π.χ</a:t>
            </a:r>
            <a:r>
              <a:rPr lang="el-GR" sz="2000" dirty="0">
                <a:solidFill>
                  <a:srgbClr val="1D2129"/>
                </a:solidFill>
                <a:latin typeface="Arial" pitchFamily="34" charset="0"/>
                <a:ea typeface="Times New Roman" pitchFamily="18" charset="0"/>
                <a:cs typeface="Arial" pitchFamily="34" charset="0"/>
              </a:rPr>
              <a:t> υγιεινή τροφίμων για κάποιες ειδικότητες), ενώ παράλληλα θα επιδοτηθεί και το σωματείο μας ανάλογα με τις συμμετοχές. Αρχική δήλωση συμμετοχών περί τους 220 εργαζόμενους. Ελπίζουμε τελικά να το παρακολουθήσουν όσοι περισσότεροι γίνεται. </a:t>
            </a:r>
            <a:endParaRPr lang="el-GR" sz="2000" dirty="0">
              <a:solidFill>
                <a:prstClr val="black"/>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lgn="just"/>
            <a:r>
              <a:rPr lang="el-GR" dirty="0"/>
              <a:t>Σε σχέση με το προσφυγικό ζήτημα, μετά από αλλεπάλληλες συναντήσεις με όλους τους </a:t>
            </a:r>
            <a:r>
              <a:rPr lang="el-GR" dirty="0" smtClean="0"/>
              <a:t>εμπλεκόμενους</a:t>
            </a:r>
            <a:r>
              <a:rPr lang="en-US" dirty="0" smtClean="0"/>
              <a:t> </a:t>
            </a:r>
            <a:r>
              <a:rPr lang="el-GR" dirty="0" smtClean="0"/>
              <a:t>φορείς,</a:t>
            </a:r>
            <a:r>
              <a:rPr lang="en-US" dirty="0" smtClean="0"/>
              <a:t> </a:t>
            </a:r>
            <a:r>
              <a:rPr lang="el-GR" dirty="0" smtClean="0"/>
              <a:t>στις </a:t>
            </a:r>
            <a:r>
              <a:rPr lang="el-GR" dirty="0"/>
              <a:t>18/11/15 καταθέσαμε την εισήγηση του ΣΕΠΕΚΩ για το θέμα αυτό στην επιτροπή διαβούλευσης και στις 23/11/15 σε έκτακτη γενική συνέλευση για το προσφυγικό θέμα, αναλύσαμε την επίσημη θέση του συλλόγου στα μέλη μας.</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2769513_10153580824329983_1361423478_n.jpg"/>
          <p:cNvPicPr>
            <a:picLocks noGrp="1" noChangeAspect="1"/>
          </p:cNvPicPr>
          <p:nvPr>
            <p:ph idx="1"/>
          </p:nvPr>
        </p:nvPicPr>
        <p:blipFill>
          <a:blip r:embed="rId2"/>
          <a:stretch>
            <a:fillRect/>
          </a:stretch>
        </p:blipFill>
        <p:spPr>
          <a:xfrm>
            <a:off x="1928794" y="1000108"/>
            <a:ext cx="5143536" cy="457374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85794"/>
            <a:ext cx="8229600" cy="5595534"/>
          </a:xfrm>
        </p:spPr>
        <p:txBody>
          <a:bodyPr>
            <a:noAutofit/>
          </a:bodyPr>
          <a:lstStyle/>
          <a:p>
            <a:pPr marL="0" lvl="0" indent="0" algn="just">
              <a:buNone/>
            </a:pPr>
            <a:r>
              <a:rPr lang="el-GR" sz="2000" dirty="0"/>
              <a:t>Παρείχαμε πλήρη ενημέρωση στα μέλη μας για θέματα πνευματικών δικαιωμάτων και αναρτήσαμε  κατάλογο με όλες τις εταιρείες που προσφέρουν μουσική ελεύθερη από τέτοιου είδους βάρη, με πλήρη στοιχεία επικοινωνίας και τιμοκατάλογο ετήσιων χρεώσεων. Έτσι, κατορθώσαμε ως ένα σημείο να σπάσουμε το μονοπώλιο και την παντοδυναμία της ΑΕΠΙ και της </a:t>
            </a:r>
            <a:r>
              <a:rPr lang="en-US" sz="2000" dirty="0"/>
              <a:t>GEA</a:t>
            </a:r>
            <a:r>
              <a:rPr lang="el-GR" sz="2000" dirty="0"/>
              <a:t> που τόσο μας έχουν ταλαιπωρήσει με τις παράλογες απαιτήσεις τους. Είναι μια μάχη που συνεχίζεται και πρέπει να επισημάνουμε ότι ακόμα και γι αυτούς που εξακολουθούν να συνεργάζονται με την ΑΕΠΙ και την </a:t>
            </a:r>
            <a:r>
              <a:rPr lang="en-US" sz="2000" dirty="0"/>
              <a:t>GEA</a:t>
            </a:r>
            <a:r>
              <a:rPr lang="el-GR" sz="2000" dirty="0"/>
              <a:t> τα οφέλη αυτής της μάχης φαίνονται στο πόσο έχουν ρίξει το τελευταίο διάστημα τις τιμές τους οι εταιρείες αυτές</a:t>
            </a:r>
            <a:r>
              <a:rPr lang="el-GR" sz="2000" dirty="0" smtClean="0"/>
              <a:t>. Στο </a:t>
            </a:r>
            <a:r>
              <a:rPr lang="el-GR" sz="2000" dirty="0"/>
              <a:t>πλαίσιο αυτής της αντιπαράθεσης, στις17 Ιουνίου, πραγματοποιήθηκε συνάντηση εκπροσώπων του σωματείου μας με αντιπροσωπεία της ΑΕΠΙ. Από την ΑΕΠΙ ήταν ο κ. </a:t>
            </a:r>
            <a:r>
              <a:rPr lang="el-GR" sz="2000" dirty="0" err="1"/>
              <a:t>Μπούζος</a:t>
            </a:r>
            <a:r>
              <a:rPr lang="el-GR" sz="2000" dirty="0"/>
              <a:t> (αντιπρόσωπος στην Κω), η κ. </a:t>
            </a:r>
            <a:r>
              <a:rPr lang="el-GR" sz="2000" dirty="0" err="1"/>
              <a:t>Μαλακασιώτη</a:t>
            </a:r>
            <a:r>
              <a:rPr lang="el-GR" sz="2000" dirty="0"/>
              <a:t> (αντιπρόσωπος Αιγαίου) και η κ. Εύη </a:t>
            </a:r>
            <a:r>
              <a:rPr lang="el-GR" sz="2000" dirty="0" err="1"/>
              <a:t>Δρούτσα</a:t>
            </a:r>
            <a:r>
              <a:rPr lang="el-GR" sz="2000" dirty="0"/>
              <a:t> (εκπρόσωπος των δημιουργών). Το βασικό αίτημα μας ήταν να σταματήσει ο μονομερής και αυθαίρετος τρόπος τιμολόγησης από την μεριά της ΑΕΠΙ και να συμμετάσχουν και οι επιχειρηματίες δια των εκπροσώπων τους στην τιμολόγηση. Οι προτάσεις μας δεν έγιναν δεκτές και εκεί σταμάτησε και κάθε συζήτηση. </a:t>
            </a:r>
          </a:p>
          <a:p>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lgn="just"/>
            <a:r>
              <a:rPr lang="el-GR" dirty="0" smtClean="0"/>
              <a:t>Γνωστοποιήσαμε κάθε </a:t>
            </a:r>
            <a:r>
              <a:rPr lang="el-GR" dirty="0"/>
              <a:t>δυνατή πληροφορία στα μέλη μας για συμμετοχή σε διαγωνισμούς παροχής γευμάτων από τον Δήμο, την Περιφέρεια, από συλλόγους  αλλά και από άλλους φορείς.</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483245"/>
          </a:xfrm>
        </p:spPr>
        <p:txBody>
          <a:bodyPr>
            <a:normAutofit lnSpcReduction="10000"/>
          </a:bodyPr>
          <a:lstStyle/>
          <a:p>
            <a:pPr lvl="0" algn="just"/>
            <a:r>
              <a:rPr lang="el-GR" dirty="0"/>
              <a:t>Κοινοποιήσαμε τα στοιχεία ή και πλήρη βιογραφικά όπου ήταν δυνατόν, από εκατοντάδες εργαζομένους που αναζητούσαν εργασία</a:t>
            </a:r>
            <a:r>
              <a:rPr lang="el-GR" dirty="0" smtClean="0"/>
              <a:t>. Συγκεκριμένα </a:t>
            </a:r>
            <a:r>
              <a:rPr lang="el-GR" dirty="0"/>
              <a:t>περισσότερα από </a:t>
            </a:r>
            <a:r>
              <a:rPr lang="el-GR" dirty="0">
                <a:solidFill>
                  <a:srgbClr val="FF0000"/>
                </a:solidFill>
              </a:rPr>
              <a:t>150</a:t>
            </a:r>
            <a:r>
              <a:rPr lang="el-GR" dirty="0"/>
              <a:t> βιογραφικά για θέσεις κουζίνας (σεφ, μάγειρες, βοηθοί, </a:t>
            </a:r>
            <a:r>
              <a:rPr lang="el-GR" dirty="0" err="1"/>
              <a:t>ψηστιέρηδες</a:t>
            </a:r>
            <a:r>
              <a:rPr lang="el-GR" dirty="0"/>
              <a:t>, λάντζες), πάνω από </a:t>
            </a:r>
            <a:r>
              <a:rPr lang="el-GR" dirty="0">
                <a:solidFill>
                  <a:srgbClr val="FF0000"/>
                </a:solidFill>
              </a:rPr>
              <a:t>70</a:t>
            </a:r>
            <a:r>
              <a:rPr lang="el-GR" dirty="0"/>
              <a:t> για θέσεις μπαρ (</a:t>
            </a:r>
            <a:r>
              <a:rPr lang="en-US" dirty="0"/>
              <a:t>barista</a:t>
            </a:r>
            <a:r>
              <a:rPr lang="el-GR" dirty="0"/>
              <a:t>, </a:t>
            </a:r>
            <a:r>
              <a:rPr lang="en-US" dirty="0"/>
              <a:t>bartenders</a:t>
            </a:r>
            <a:r>
              <a:rPr lang="el-GR" dirty="0"/>
              <a:t>, μπουφέ), πάνω από </a:t>
            </a:r>
            <a:r>
              <a:rPr lang="el-GR" dirty="0">
                <a:solidFill>
                  <a:srgbClr val="FF0000"/>
                </a:solidFill>
              </a:rPr>
              <a:t>120</a:t>
            </a:r>
            <a:r>
              <a:rPr lang="el-GR" dirty="0"/>
              <a:t> για θέσεις σέρβις (Α σερβιτόροι, βοηθοί) και πάνω από </a:t>
            </a:r>
            <a:r>
              <a:rPr lang="el-GR" dirty="0">
                <a:solidFill>
                  <a:srgbClr val="FF0000"/>
                </a:solidFill>
              </a:rPr>
              <a:t>30</a:t>
            </a:r>
            <a:r>
              <a:rPr lang="el-GR" dirty="0"/>
              <a:t> για άλλες θέσεις (ταμπλό, </a:t>
            </a:r>
            <a:r>
              <a:rPr lang="en-US" dirty="0"/>
              <a:t>DJ</a:t>
            </a:r>
            <a:r>
              <a:rPr lang="el-GR" dirty="0"/>
              <a:t>, </a:t>
            </a:r>
            <a:r>
              <a:rPr lang="en-US" dirty="0"/>
              <a:t>delivery</a:t>
            </a:r>
            <a:r>
              <a:rPr lang="el-GR" dirty="0"/>
              <a:t>, μουσικοί, υπεύθυνοι προσωπικού κλπ.)</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857224" y="714356"/>
            <a:ext cx="7358114" cy="4031873"/>
          </a:xfrm>
          <a:prstGeom prst="rect">
            <a:avLst/>
          </a:prstGeom>
        </p:spPr>
        <p:txBody>
          <a:bodyPr wrap="square">
            <a:spAutoFit/>
          </a:bodyPr>
          <a:lstStyle/>
          <a:p>
            <a:pPr lvl="0" algn="just"/>
            <a:r>
              <a:rPr lang="el-GR" sz="3200" dirty="0"/>
              <a:t>Ενημερώσαμε τους συναδέλφους για περιπτώσεις προϊόντων με πολύ καλύτερη τιμή από την επικρατούσα στην αγορά (</a:t>
            </a:r>
            <a:r>
              <a:rPr lang="el-GR" sz="3200" dirty="0" err="1"/>
              <a:t>π.χ</a:t>
            </a:r>
            <a:r>
              <a:rPr lang="el-GR" sz="3200" dirty="0"/>
              <a:t> </a:t>
            </a:r>
            <a:r>
              <a:rPr lang="el-GR" sz="3200" dirty="0" smtClean="0"/>
              <a:t>αγορές πρώτων υλών , εξοπλισμούς , παροχές υπηρεσιών </a:t>
            </a:r>
            <a:r>
              <a:rPr lang="el-GR" sz="3200" dirty="0"/>
              <a:t>κλπ.) και για τις παρουσιάσεις προϊόντων από διάφορες εταιρείες (κοκτέιλ, καφέδες, ποτά, σκεύη κλπ.)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857232"/>
            <a:ext cx="8229600" cy="1143000"/>
          </a:xfrm>
        </p:spPr>
        <p:txBody>
          <a:bodyPr>
            <a:normAutofit/>
          </a:bodyPr>
          <a:lstStyle/>
          <a:p>
            <a:pPr lvl="0"/>
            <a:r>
              <a:rPr lang="el-GR" sz="2000" dirty="0" smtClean="0"/>
              <a:t>Συμμετείχαμε στην έκθεση του Βερολίνου (ΙΤΤ </a:t>
            </a:r>
            <a:r>
              <a:rPr lang="en-US" sz="2000" dirty="0" smtClean="0"/>
              <a:t>BERLIN)</a:t>
            </a:r>
            <a:r>
              <a:rPr lang="el-GR" sz="2000" dirty="0" smtClean="0"/>
              <a:t> με 15 επιχειρήσεις από το σωματείο.</a:t>
            </a:r>
            <a:br>
              <a:rPr lang="el-GR" sz="2000" dirty="0" smtClean="0"/>
            </a:br>
            <a:endParaRPr lang="el-GR" sz="2000" dirty="0"/>
          </a:p>
        </p:txBody>
      </p:sp>
      <p:pic>
        <p:nvPicPr>
          <p:cNvPr id="5" name="4 - Θέση περιεχομένου" descr="DSC_8802.JPG"/>
          <p:cNvPicPr>
            <a:picLocks noGrp="1" noChangeAspect="1"/>
          </p:cNvPicPr>
          <p:nvPr>
            <p:ph sz="half" idx="1"/>
          </p:nvPr>
        </p:nvPicPr>
        <p:blipFill>
          <a:blip r:embed="rId2" cstate="print"/>
          <a:stretch>
            <a:fillRect/>
          </a:stretch>
        </p:blipFill>
        <p:spPr>
          <a:xfrm>
            <a:off x="1500166" y="2571744"/>
            <a:ext cx="5929354" cy="331593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1708</Words>
  <Application>Microsoft Office PowerPoint</Application>
  <PresentationFormat>Προβολή στην οθόνη (4:3)</PresentationFormat>
  <Paragraphs>64</Paragraphs>
  <Slides>40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Γενική Συνέλευση 4/2/2017</vt:lpstr>
      <vt:lpstr>Σύλλογος .Επιχειρήσεων .Εστίασης. Κω  Σ.ΕΠ.Ε. Κω</vt:lpstr>
      <vt:lpstr>Δράσεις </vt:lpstr>
      <vt:lpstr>Διαφάνεια 4</vt:lpstr>
      <vt:lpstr>Διαφάνεια 5</vt:lpstr>
      <vt:lpstr>Διαφάνεια 6</vt:lpstr>
      <vt:lpstr>Διαφάνεια 7</vt:lpstr>
      <vt:lpstr>Διαφάνεια 8</vt:lpstr>
      <vt:lpstr>Συμμετείχαμε στην έκθεση του Βερολίνου (ΙΤΤ BERLIN) με 15 επιχειρήσεις από το σωματείο. </vt:lpstr>
      <vt:lpstr>ITT BERLIN</vt:lpstr>
      <vt:lpstr>BIT MILAN 2016</vt:lpstr>
      <vt:lpstr>ITT BERLIN</vt:lpstr>
      <vt:lpstr>ITT BERLIN</vt:lpstr>
      <vt:lpstr>Διαφάνεια 14</vt:lpstr>
      <vt:lpstr>Διαφάνεια 15</vt:lpstr>
      <vt:lpstr>Φωτό από την εκδήλωση</vt:lpstr>
      <vt:lpstr>Διαφάνεια 17</vt:lpstr>
      <vt:lpstr>Διαφάνεια 18</vt:lpstr>
      <vt:lpstr>Διαφάνεια 19</vt:lpstr>
      <vt:lpstr>Διαφάνεια 20</vt:lpstr>
      <vt:lpstr>Διαφάνεια 21</vt:lpstr>
      <vt:lpstr>Διαφάνεια 22</vt:lpstr>
      <vt:lpstr>Στα μέσα Μαίου , μέλη του Σωματείου παρείχαν δωρεάν γεύματα  σε Τσέχους δημοσιογράφους που βρέθηκαν στη Κω και στη ξεναγό τους κα Λίντα Κουλιά. </vt:lpstr>
      <vt:lpstr>Διαφάνεια 24</vt:lpstr>
      <vt:lpstr>Διαφάνεια 25</vt:lpstr>
      <vt:lpstr>Σχετικές φωτό</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Συνέλευση 4/2/2017</dc:title>
  <dc:creator>Agioss Fokas</dc:creator>
  <cp:lastModifiedBy>Agioss Fokas</cp:lastModifiedBy>
  <cp:revision>49</cp:revision>
  <dcterms:created xsi:type="dcterms:W3CDTF">2017-01-31T14:54:23Z</dcterms:created>
  <dcterms:modified xsi:type="dcterms:W3CDTF">2017-02-02T17:36:12Z</dcterms:modified>
</cp:coreProperties>
</file>